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23100" cy="9309100"/>
  <p:embeddedFontLst>
    <p:embeddedFont>
      <p:font typeface="Proxima Nova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gQYbvwMztGzGEEU91Yy+efxvOF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275" y="0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750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375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275" y="8842375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750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1" name="Google Shape;61;p1:notes"/>
          <p:cNvSpPr txBox="1"/>
          <p:nvPr/>
        </p:nvSpPr>
        <p:spPr>
          <a:xfrm>
            <a:off x="3978275" y="8842375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4" name="Google Shape;134;p10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10:notes"/>
          <p:cNvSpPr txBox="1">
            <a:spLocks noGrp="1"/>
          </p:cNvSpPr>
          <p:nvPr>
            <p:ph type="sldNum" idx="12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 sz="1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2" name="Google Shape;142;p11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11:notes"/>
          <p:cNvSpPr txBox="1">
            <a:spLocks noGrp="1"/>
          </p:cNvSpPr>
          <p:nvPr>
            <p:ph type="sldNum" idx="12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 sz="1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4" name="Google Shape;154;p12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12:notes"/>
          <p:cNvSpPr txBox="1"/>
          <p:nvPr/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2" name="Google Shape;162;p13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p13:notes"/>
          <p:cNvSpPr txBox="1"/>
          <p:nvPr/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9" name="Google Shape;69;p2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0" name="Google Shape;70;p2:notes"/>
          <p:cNvSpPr txBox="1">
            <a:spLocks noGrp="1"/>
          </p:cNvSpPr>
          <p:nvPr>
            <p:ph type="sldNum" idx="12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7" name="Google Shape;77;p3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Staff will evaluate the individuals’ present state/behavior with regards to the safety of all other guests, staff, and volunteers.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8" name="Google Shape;78;p3:notes"/>
          <p:cNvSpPr txBox="1">
            <a:spLocks noGrp="1"/>
          </p:cNvSpPr>
          <p:nvPr>
            <p:ph type="sldNum" idx="12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5" name="Google Shape;85;p4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</a:pPr>
            <a:r>
              <a:rPr lang="en-US" sz="1200">
                <a:solidFill>
                  <a:schemeClr val="dk1"/>
                </a:solidFill>
              </a:rPr>
              <a:t>Staff will evaluate the individuals’ present state/behavior with regards to the safety of all other guests, staff, and volunteers.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4:notes"/>
          <p:cNvSpPr txBox="1">
            <a:spLocks noGrp="1"/>
          </p:cNvSpPr>
          <p:nvPr>
            <p:ph type="sldNum" idx="12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5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5:notes"/>
          <p:cNvSpPr txBox="1">
            <a:spLocks noGrp="1"/>
          </p:cNvSpPr>
          <p:nvPr>
            <p:ph type="sldNum" idx="12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1" name="Google Shape;101;p6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6:notes"/>
          <p:cNvSpPr txBox="1">
            <a:spLocks noGrp="1"/>
          </p:cNvSpPr>
          <p:nvPr>
            <p:ph type="sldNum" idx="12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sz="1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" name="Google Shape;109;p7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7:notes"/>
          <p:cNvSpPr txBox="1">
            <a:spLocks noGrp="1"/>
          </p:cNvSpPr>
          <p:nvPr>
            <p:ph type="sldNum" idx="12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sz="1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7" name="Google Shape;117;p8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8:notes"/>
          <p:cNvSpPr txBox="1">
            <a:spLocks noGrp="1"/>
          </p:cNvSpPr>
          <p:nvPr>
            <p:ph type="sldNum" idx="12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 sz="1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5" name="Google Shape;125;p9:notes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9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When giving an overview of the breakfast shift, make it clear that the volunteers on this shift also have to clean the kitchen, fellowship hall, and bathrooms.</a:t>
            </a:r>
            <a:endParaRPr/>
          </a:p>
        </p:txBody>
      </p:sp>
      <p:sp>
        <p:nvSpPr>
          <p:cNvPr id="126" name="Google Shape;126;p9:notes"/>
          <p:cNvSpPr txBox="1">
            <a:spLocks noGrp="1"/>
          </p:cNvSpPr>
          <p:nvPr>
            <p:ph type="sldNum" idx="12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973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973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0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431"/>
              </a:srgbClr>
            </a:outerShdw>
          </a:effectLst>
        </p:spPr>
      </p:sp>
      <p:sp>
        <p:nvSpPr>
          <p:cNvPr id="50" name="Google Shape;50;p20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/>
          <p:nvPr/>
        </p:nvSpPr>
        <p:spPr>
          <a:xfrm>
            <a:off x="371550" y="4036325"/>
            <a:ext cx="84009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Libre Franklin Medium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March 10 - 17, 2024 at</a:t>
            </a:r>
            <a:endParaRPr sz="2400" b="1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Libre Franklin Medium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Redeeming Grace Church</a:t>
            </a:r>
            <a:endParaRPr sz="2400" b="1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4" name="Google Shape;64;p1" descr="FACETS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525" y="5227769"/>
            <a:ext cx="2576500" cy="1214456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"/>
          <p:cNvSpPr txBox="1"/>
          <p:nvPr/>
        </p:nvSpPr>
        <p:spPr>
          <a:xfrm>
            <a:off x="371550" y="1186725"/>
            <a:ext cx="8400900" cy="26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Libre Franklin Medium"/>
              <a:buNone/>
            </a:pPr>
            <a:r>
              <a:rPr lang="en-US" sz="56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Hypothermia Prevention Program (HYPO)</a:t>
            </a:r>
            <a:endParaRPr sz="1100" b="1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Libre Franklin Medium"/>
              <a:buNone/>
            </a:pPr>
            <a:r>
              <a:rPr lang="en-US" sz="56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Volunteer Training</a:t>
            </a:r>
            <a:endParaRPr sz="5600" b="1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6" name="Google Shape;6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29850" y="5452695"/>
            <a:ext cx="4342600" cy="98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"/>
          <p:cNvSpPr txBox="1">
            <a:spLocks noGrp="1"/>
          </p:cNvSpPr>
          <p:nvPr>
            <p:ph type="title"/>
          </p:nvPr>
        </p:nvSpPr>
        <p:spPr>
          <a:xfrm>
            <a:off x="457200" y="648575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Interacting </a:t>
            </a:r>
            <a:endParaRPr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with Guests</a:t>
            </a:r>
            <a:endParaRPr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8" name="Google Shape;138;p10"/>
          <p:cNvSpPr txBox="1">
            <a:spLocks noGrp="1"/>
          </p:cNvSpPr>
          <p:nvPr>
            <p:ph type="body" idx="1"/>
          </p:nvPr>
        </p:nvSpPr>
        <p:spPr>
          <a:xfrm>
            <a:off x="228600" y="1894800"/>
            <a:ext cx="8915400" cy="49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r>
              <a:rPr lang="en-US" sz="1800" b="1"/>
              <a:t>Each guest (or FACETS staff member) you interact with is created in the image of God and has intrinsic worth.</a:t>
            </a:r>
            <a:endParaRPr sz="1800" b="1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400" b="1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Treat guests with dignity, care, and love.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r>
              <a:rPr lang="en-US" sz="1800" b="1"/>
              <a:t>We are a faith community opening up our doors to care for the poor and marginalized. </a:t>
            </a:r>
            <a:r>
              <a:rPr lang="en-US" sz="1800"/>
              <a:t>It is </a:t>
            </a:r>
            <a:r>
              <a:rPr lang="en-US" sz="1800" b="1"/>
              <a:t>okay</a:t>
            </a:r>
            <a:r>
              <a:rPr lang="en-US" sz="1800"/>
              <a:t> to: 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4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Talk about Christ and what He did for sinners.</a:t>
            </a:r>
            <a:endParaRPr sz="1800"/>
          </a:p>
          <a:p>
            <a:pPr marL="4572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Ask about what they believe (be prepared for some interesting theology!).</a:t>
            </a:r>
            <a:endParaRPr sz="1800"/>
          </a:p>
          <a:p>
            <a:pPr marL="4572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Ask about their story:</a:t>
            </a:r>
            <a:endParaRPr sz="1800"/>
          </a:p>
          <a:p>
            <a:pPr marL="9144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Where did they grow up?</a:t>
            </a:r>
            <a:endParaRPr sz="1800"/>
          </a:p>
          <a:p>
            <a:pPr marL="9144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Have they traveled much?</a:t>
            </a:r>
            <a:endParaRPr sz="1800"/>
          </a:p>
          <a:p>
            <a:pPr marL="9144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What kinds of hobbies do they have, or did they have before they got into their current situation?</a:t>
            </a:r>
            <a:endParaRPr sz="1800"/>
          </a:p>
          <a:p>
            <a:pPr marL="9144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Share your story should the guest ask or be interested.</a:t>
            </a:r>
            <a:endParaRPr sz="1800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r>
              <a:rPr lang="en-US" sz="1800"/>
              <a:t>Some guests are siblings in the faith, encourage them and be encouraged by them.</a:t>
            </a:r>
            <a:endParaRPr sz="1800"/>
          </a:p>
        </p:txBody>
      </p:sp>
      <p:pic>
        <p:nvPicPr>
          <p:cNvPr id="139" name="Google Shape;13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527145"/>
            <a:ext cx="4342600" cy="98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"/>
          <p:cNvSpPr txBox="1">
            <a:spLocks noGrp="1"/>
          </p:cNvSpPr>
          <p:nvPr>
            <p:ph type="title"/>
          </p:nvPr>
        </p:nvSpPr>
        <p:spPr>
          <a:xfrm>
            <a:off x="457200" y="648575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chemeClr val="dk1"/>
                </a:solidFill>
              </a:rPr>
              <a:t>Sign Up to Serve!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46" name="Google Shape;146;p11"/>
          <p:cNvSpPr txBox="1">
            <a:spLocks noGrp="1"/>
          </p:cNvSpPr>
          <p:nvPr>
            <p:ph type="body" idx="1"/>
          </p:nvPr>
        </p:nvSpPr>
        <p:spPr>
          <a:xfrm>
            <a:off x="2778000" y="1833875"/>
            <a:ext cx="35880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1800" b="1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1800" b="1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1800" b="1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1800" b="1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1800" b="1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1800" b="1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1800" b="1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r>
              <a:rPr lang="en-US" sz="1800" b="1"/>
              <a:t>Bo</a:t>
            </a:r>
            <a:endParaRPr sz="1800" b="1"/>
          </a:p>
        </p:txBody>
      </p:sp>
      <p:pic>
        <p:nvPicPr>
          <p:cNvPr id="147" name="Google Shape;14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19050" y="709940"/>
            <a:ext cx="3808725" cy="867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434475"/>
            <a:ext cx="4271125" cy="427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1"/>
          <p:cNvSpPr txBox="1"/>
          <p:nvPr/>
        </p:nvSpPr>
        <p:spPr>
          <a:xfrm>
            <a:off x="1281225" y="1898575"/>
            <a:ext cx="1752900" cy="5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1">
                <a:solidFill>
                  <a:schemeClr val="dk1"/>
                </a:solidFill>
              </a:rPr>
              <a:t>Supplies</a:t>
            </a:r>
            <a:endParaRPr sz="2700" b="1">
              <a:solidFill>
                <a:schemeClr val="dk1"/>
              </a:solidFill>
            </a:endParaRPr>
          </a:p>
        </p:txBody>
      </p:sp>
      <p:pic>
        <p:nvPicPr>
          <p:cNvPr id="150" name="Google Shape;150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5925" y="2434475"/>
            <a:ext cx="4271125" cy="427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1"/>
          <p:cNvSpPr txBox="1"/>
          <p:nvPr/>
        </p:nvSpPr>
        <p:spPr>
          <a:xfrm>
            <a:off x="5277050" y="1942375"/>
            <a:ext cx="36927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1">
                <a:solidFill>
                  <a:schemeClr val="dk1"/>
                </a:solidFill>
              </a:rPr>
              <a:t>Volunteer/Meals</a:t>
            </a:r>
            <a:endParaRPr sz="27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12" descr="FACETS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525" y="5227769"/>
            <a:ext cx="2576500" cy="1214456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2"/>
          <p:cNvSpPr txBox="1"/>
          <p:nvPr/>
        </p:nvSpPr>
        <p:spPr>
          <a:xfrm>
            <a:off x="371550" y="1876100"/>
            <a:ext cx="8400900" cy="18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Libre Franklin Medium"/>
              <a:buNone/>
            </a:pPr>
            <a:r>
              <a:rPr lang="en-US" sz="128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Q &amp; A</a:t>
            </a:r>
            <a:endParaRPr sz="12800" b="1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Libre Franklin Medium"/>
              <a:buNone/>
            </a:pPr>
            <a:endParaRPr sz="11000" b="1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59" name="Google Shape;159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5340232"/>
            <a:ext cx="4342600" cy="98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13" descr="FACETS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525" y="5227769"/>
            <a:ext cx="2576500" cy="1214456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13"/>
          <p:cNvSpPr txBox="1"/>
          <p:nvPr/>
        </p:nvSpPr>
        <p:spPr>
          <a:xfrm>
            <a:off x="371550" y="1876100"/>
            <a:ext cx="8400900" cy="18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800" b="1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Thanks :)</a:t>
            </a:r>
            <a:endParaRPr sz="12800" b="1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Libre Franklin Medium"/>
              <a:buNone/>
            </a:pPr>
            <a:endParaRPr sz="11000" b="1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67" name="Google Shape;167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29850" y="5340232"/>
            <a:ext cx="4342600" cy="98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Who is FACETS?</a:t>
            </a:r>
            <a:endParaRPr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3" name="Google Shape;73;p2"/>
          <p:cNvSpPr txBox="1">
            <a:spLocks noGrp="1"/>
          </p:cNvSpPr>
          <p:nvPr>
            <p:ph type="body" idx="1"/>
          </p:nvPr>
        </p:nvSpPr>
        <p:spPr>
          <a:xfrm>
            <a:off x="457200" y="1927650"/>
            <a:ext cx="8229600" cy="47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en-US" sz="2400"/>
              <a:t>A non-profit that is seeking to </a:t>
            </a:r>
            <a:r>
              <a:rPr lang="en-US" sz="2400" b="1"/>
              <a:t>break the cycle of poverty </a:t>
            </a:r>
            <a:r>
              <a:rPr lang="en-US" sz="2400"/>
              <a:t>and</a:t>
            </a:r>
            <a:r>
              <a:rPr lang="en-US" sz="2400" b="1"/>
              <a:t> end homelessness </a:t>
            </a:r>
            <a:r>
              <a:rPr lang="en-US" sz="2400"/>
              <a:t>in Fairfax County through: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endParaRPr sz="2400"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Education and community development</a:t>
            </a:r>
            <a:endParaRPr/>
          </a:p>
          <a:p>
            <a:pPr marL="9144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Services to families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Services to single adults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endParaRPr sz="2000"/>
          </a:p>
        </p:txBody>
      </p:sp>
      <p:pic>
        <p:nvPicPr>
          <p:cNvPr id="74" name="Google Shape;74;p2" descr="FACETS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35525" y="533399"/>
            <a:ext cx="2101594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What is HYPO?</a:t>
            </a:r>
            <a:endParaRPr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1" name="Google Shape;81;p3"/>
          <p:cNvSpPr txBox="1">
            <a:spLocks noGrp="1"/>
          </p:cNvSpPr>
          <p:nvPr>
            <p:ph type="body" idx="1"/>
          </p:nvPr>
        </p:nvSpPr>
        <p:spPr>
          <a:xfrm>
            <a:off x="457200" y="1675575"/>
            <a:ext cx="8229600" cy="50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en-US" sz="2000"/>
              <a:t>The Hypothermia Prevention Program (HYPO) is a </a:t>
            </a:r>
            <a:r>
              <a:rPr lang="en-US" sz="2000" b="1"/>
              <a:t>low-barrier</a:t>
            </a:r>
            <a:r>
              <a:rPr lang="en-US" sz="2000"/>
              <a:t> entry shelter that began in 2003 to </a:t>
            </a:r>
            <a:r>
              <a:rPr lang="en-US" sz="2000" b="1"/>
              <a:t>provide warm shelter to individuals experiencing homelessness</a:t>
            </a:r>
            <a:r>
              <a:rPr lang="en-US" sz="2000"/>
              <a:t> and </a:t>
            </a:r>
            <a:r>
              <a:rPr lang="en-US" sz="2000" b="1"/>
              <a:t>encourage guests to take steps towards self-sufficiency and stability</a:t>
            </a:r>
            <a:r>
              <a:rPr lang="en-US" sz="2000"/>
              <a:t>.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en-US" sz="2000" b="1">
                <a:solidFill>
                  <a:srgbClr val="38761D"/>
                </a:solidFill>
              </a:rPr>
              <a:t>HYPO welcomes:</a:t>
            </a:r>
            <a:endParaRPr sz="2000" b="1">
              <a:solidFill>
                <a:srgbClr val="38761D"/>
              </a:solidFill>
            </a:endParaRPr>
          </a:p>
          <a:p>
            <a:pPr marL="457200" lvl="0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Any individual who needs a warm place to sleep.</a:t>
            </a:r>
            <a:endParaRPr sz="2000"/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Guests actively under the influence of a substance(s).</a:t>
            </a:r>
            <a:endParaRPr sz="2000"/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Guests actively experiencing mental health concerns.  </a:t>
            </a: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r>
              <a:rPr lang="en-US" sz="2000" b="1">
                <a:solidFill>
                  <a:srgbClr val="38761D"/>
                </a:solidFill>
              </a:rPr>
              <a:t>Please note:</a:t>
            </a:r>
            <a:endParaRPr sz="2000" b="1">
              <a:solidFill>
                <a:srgbClr val="38761D"/>
              </a:solidFill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Families may not stay at any of the Hypothermia shelters. </a:t>
            </a:r>
            <a:endParaRPr sz="2000"/>
          </a:p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Alert FACETS staff person on-site if someone under the age of 18 shows up or if there is an adult accompanied by a child under the age of 18.</a:t>
            </a:r>
            <a:endParaRPr sz="2000"/>
          </a:p>
        </p:txBody>
      </p:sp>
      <p:pic>
        <p:nvPicPr>
          <p:cNvPr id="82" name="Google Shape;82;p3" descr="FACETS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9300" y="533399"/>
            <a:ext cx="2101594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457200" y="630675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Guest Expectations</a:t>
            </a:r>
            <a:endParaRPr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457200" y="1800900"/>
            <a:ext cx="8229600" cy="50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en-US" sz="2000" b="1">
                <a:solidFill>
                  <a:srgbClr val="38761D"/>
                </a:solidFill>
              </a:rPr>
              <a:t>What are the expectations of guests participating in the HYPO program?</a:t>
            </a:r>
            <a:endParaRPr sz="2000" b="1">
              <a:solidFill>
                <a:srgbClr val="38761D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endParaRPr sz="1200"/>
          </a:p>
          <a:p>
            <a:pPr marL="457200" marR="0" lvl="0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To be treated with dignity and respect</a:t>
            </a:r>
            <a:endParaRPr sz="2000"/>
          </a:p>
          <a:p>
            <a:pPr marL="4572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To have their privacy and confidentiality honored</a:t>
            </a:r>
            <a:endParaRPr sz="2000"/>
          </a:p>
          <a:p>
            <a:pPr marL="4572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To be able to make decisions independently (when to go to sleep, when they can smoke cigarettes, etc.)</a:t>
            </a:r>
            <a:endParaRPr sz="20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Dinner and breakfast</a:t>
            </a:r>
            <a:endParaRPr sz="2000"/>
          </a:p>
          <a:p>
            <a:pPr marL="4572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 warm place to sleep</a:t>
            </a:r>
            <a:endParaRPr sz="2000"/>
          </a:p>
          <a:p>
            <a:pPr marL="4572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For you to listen and encourage them on their journey</a:t>
            </a:r>
            <a:endParaRPr sz="2000"/>
          </a:p>
          <a:p>
            <a:pPr marL="4572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2000"/>
          </a:p>
        </p:txBody>
      </p:sp>
      <p:pic>
        <p:nvPicPr>
          <p:cNvPr id="90" name="Google Shape;90;p4" descr="FACETS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1700" y="565799"/>
            <a:ext cx="2101594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Guest Rules</a:t>
            </a:r>
            <a:endParaRPr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1"/>
          </p:nvPr>
        </p:nvSpPr>
        <p:spPr>
          <a:xfrm>
            <a:off x="211050" y="1675550"/>
            <a:ext cx="8721900" cy="50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en-US" sz="2000" b="1">
                <a:solidFill>
                  <a:srgbClr val="38761D"/>
                </a:solidFill>
              </a:rPr>
              <a:t> What are the rules for guests participating in the HYPO program?</a:t>
            </a:r>
            <a:endParaRPr sz="2000" b="1">
              <a:solidFill>
                <a:srgbClr val="38761D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endParaRPr sz="1200" b="1"/>
          </a:p>
          <a:p>
            <a:pPr marL="457200" marR="0" lvl="0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Guests must sign a copy of the program rules upon HYPO registration for each season.</a:t>
            </a:r>
            <a:endParaRPr sz="1700"/>
          </a:p>
          <a:p>
            <a:pPr marL="4572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Violation of the rules may result in suspension and/or termination from the program.</a:t>
            </a:r>
            <a:endParaRPr sz="1700"/>
          </a:p>
          <a:p>
            <a:pPr marL="4572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Guests know and understand the rules as they are reviewed nightly by FACETS staff throughout the evening and highlighted during announcements before dinner.</a:t>
            </a:r>
            <a:endParaRPr sz="17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Doors open at 5:00pm and not before and guests must be off property by 7:00am.</a:t>
            </a:r>
            <a:endParaRPr sz="17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Guests are not permitted to leave any belongings in the building.</a:t>
            </a:r>
            <a:endParaRPr sz="17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Guests are assigned a church (red or green) and </a:t>
            </a:r>
            <a:r>
              <a:rPr lang="en-US" sz="1700" b="1"/>
              <a:t>must </a:t>
            </a:r>
            <a:r>
              <a:rPr lang="en-US" sz="1700"/>
              <a:t>go to their assigned church.</a:t>
            </a:r>
            <a:endParaRPr sz="17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700"/>
              <a:t>If a faith community is over their approved capacity, FACETS staff will begin working on transferring clients</a:t>
            </a:r>
            <a:r>
              <a:rPr lang="en-US" sz="1800"/>
              <a:t>.</a:t>
            </a:r>
            <a:endParaRPr sz="1800"/>
          </a:p>
        </p:txBody>
      </p:sp>
      <p:pic>
        <p:nvPicPr>
          <p:cNvPr id="98" name="Google Shape;98;p5" descr="FACETS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35525" y="533399"/>
            <a:ext cx="2101594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>
            <a:spLocks noGrp="1"/>
          </p:cNvSpPr>
          <p:nvPr>
            <p:ph type="title"/>
          </p:nvPr>
        </p:nvSpPr>
        <p:spPr>
          <a:xfrm>
            <a:off x="457200" y="614475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Volunteer </a:t>
            </a:r>
            <a:endParaRPr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Expectations</a:t>
            </a:r>
            <a:endParaRPr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5" name="Google Shape;105;p6"/>
          <p:cNvSpPr txBox="1">
            <a:spLocks noGrp="1"/>
          </p:cNvSpPr>
          <p:nvPr>
            <p:ph type="body" idx="1"/>
          </p:nvPr>
        </p:nvSpPr>
        <p:spPr>
          <a:xfrm>
            <a:off x="382500" y="1800900"/>
            <a:ext cx="8379000" cy="50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en-US" sz="2000" b="1">
                <a:solidFill>
                  <a:srgbClr val="38761D"/>
                </a:solidFill>
              </a:rPr>
              <a:t>What are the expectations for volunteers participating in the HYPO program?</a:t>
            </a:r>
            <a:endParaRPr sz="2000" b="1">
              <a:solidFill>
                <a:srgbClr val="38761D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endParaRPr sz="1200" b="1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Welcome, interact, and engage with HYPO guests.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Connect with and welcome FACETS staff (they don’t bite!).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Support FACETS on-site staff as needed, which could include help with handing out bedding in the evenings, collecting bedding in the morning, etc.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Make FACETS staff aware if you see something out of place or of concern.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Be Alert: Patrol your venue and the property for suspicious activity.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Help us be effective by allowing us to enforce our policies.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HAVE FUN!</a:t>
            </a:r>
            <a:endParaRPr sz="1800"/>
          </a:p>
        </p:txBody>
      </p:sp>
      <p:pic>
        <p:nvPicPr>
          <p:cNvPr id="106" name="Google Shape;106;p6" descr="FACETS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1700" y="614474"/>
            <a:ext cx="2101594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>
            <a:spLocks noGrp="1"/>
          </p:cNvSpPr>
          <p:nvPr>
            <p:ph type="body" idx="1"/>
          </p:nvPr>
        </p:nvSpPr>
        <p:spPr>
          <a:xfrm>
            <a:off x="228600" y="1800900"/>
            <a:ext cx="8686800" cy="50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en-US" sz="2000" b="1">
                <a:solidFill>
                  <a:srgbClr val="38761D"/>
                </a:solidFill>
              </a:rPr>
              <a:t>What are the expectations for FACETS staff while running HYPO?</a:t>
            </a:r>
            <a:endParaRPr sz="2000" b="1">
              <a:solidFill>
                <a:srgbClr val="38761D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endParaRPr sz="1200" b="1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Evening staff will locate the POC or volunteer team lead so that both parties know who the other one is.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Staff will need to know any pertinent information for that evening shift.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Information about the morning should also be relayed to evening staff so that they can pass it along during their overnight hand-off.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Staff will run registration &amp; check-in for guests upon arrival.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Interact with guests.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Resolve guest concerns and provide crisis intervention as necessary.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Enforce Hypothermia rules &amp; regulations.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Provide regular updates to FACETS Program and Site Coordinators. </a:t>
            </a:r>
            <a:endParaRPr sz="1800"/>
          </a:p>
        </p:txBody>
      </p:sp>
      <p:sp>
        <p:nvSpPr>
          <p:cNvPr id="113" name="Google Shape;113;p7"/>
          <p:cNvSpPr txBox="1">
            <a:spLocks noGrp="1"/>
          </p:cNvSpPr>
          <p:nvPr>
            <p:ph type="title"/>
          </p:nvPr>
        </p:nvSpPr>
        <p:spPr>
          <a:xfrm>
            <a:off x="457200" y="630675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FACETS Staff </a:t>
            </a:r>
            <a:endParaRPr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Expectations</a:t>
            </a:r>
            <a:endParaRPr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14" name="Google Shape;114;p7" descr="FACETS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1725" y="533399"/>
            <a:ext cx="2101594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"/>
          <p:cNvSpPr txBox="1">
            <a:spLocks noGrp="1"/>
          </p:cNvSpPr>
          <p:nvPr>
            <p:ph type="body" idx="1"/>
          </p:nvPr>
        </p:nvSpPr>
        <p:spPr>
          <a:xfrm>
            <a:off x="269100" y="1673350"/>
            <a:ext cx="8605800" cy="50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FACETS staff will work to isolate any guests who presents with flu-like symptoms (fever, chills, etc.).  </a:t>
            </a:r>
            <a:endParaRPr sz="1800"/>
          </a:p>
          <a:p>
            <a:pPr marL="4572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900"/>
          </a:p>
          <a:p>
            <a: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Before 11:00pm - Staff will contact a FACETS Nurse for advice.</a:t>
            </a:r>
            <a:endParaRPr sz="800"/>
          </a:p>
          <a:p>
            <a:pPr marL="9144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After 11:00pm - Staff will work to quarantine them to avoid passing germs.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Neither FACETS staff nor volunteers should provide any medication without prior approval from the FACETS Nurse.  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FACETS staff can administer one dose of Advil/Tylenol.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FACETS Homeless Healthcare Medical Outreach Worker will be out at the HYPO shelters once a week.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The only exception to storing medication is in the case of insulin that needs to be refrigerated.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Please take universal precautions – wash your hands often, use hand sanitizer, and utilize gloves when appropriate.</a:t>
            </a:r>
            <a:endParaRPr sz="1800"/>
          </a:p>
          <a:p>
            <a:pPr marL="4572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Should you witness any form of aggression, notify FACETS staff immediately.</a:t>
            </a:r>
            <a:endParaRPr sz="1800"/>
          </a:p>
        </p:txBody>
      </p:sp>
      <p:sp>
        <p:nvSpPr>
          <p:cNvPr id="121" name="Google Shape;121;p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Health &amp; Safety</a:t>
            </a:r>
            <a:endParaRPr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22" name="Google Shape;122;p8" descr="FACETS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7950" y="533399"/>
            <a:ext cx="2101594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"/>
          <p:cNvSpPr txBox="1">
            <a:spLocks noGrp="1"/>
          </p:cNvSpPr>
          <p:nvPr>
            <p:ph type="body" idx="1"/>
          </p:nvPr>
        </p:nvSpPr>
        <p:spPr>
          <a:xfrm>
            <a:off x="275800" y="1800900"/>
            <a:ext cx="4296300" cy="50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/>
              <a:t>4:30 - 5:00 pm</a:t>
            </a:r>
            <a:r>
              <a:rPr lang="en-US" sz="1800"/>
              <a:t> - Staff arrives and prepares to welcome guests.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/>
              <a:t>5:00 pm</a:t>
            </a:r>
            <a:r>
              <a:rPr lang="en-US" sz="1800"/>
              <a:t> - Doors open and guests start to arrive.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/>
              <a:t>6:00 - 6:30 pm</a:t>
            </a:r>
            <a:r>
              <a:rPr lang="en-US" sz="1800"/>
              <a:t> - Announcements are made and rules are reviewed; dinner commences.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/>
              <a:t>7:00 - 7:30 pm</a:t>
            </a:r>
            <a:r>
              <a:rPr lang="en-US" sz="1800"/>
              <a:t> - Bedding is distributed.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/>
              <a:t>10:00 pm </a:t>
            </a:r>
            <a:r>
              <a:rPr lang="en-US" sz="1800"/>
              <a:t>- Lights out in sleeping quarters; quiet time.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/>
              <a:t>11:30 pm</a:t>
            </a:r>
            <a:r>
              <a:rPr lang="en-US" sz="1800"/>
              <a:t> - Overnight staff arrives and handoff takes place. </a:t>
            </a:r>
            <a:endParaRPr sz="1800"/>
          </a:p>
        </p:txBody>
      </p:sp>
      <p:sp>
        <p:nvSpPr>
          <p:cNvPr id="129" name="Google Shape;129;p9"/>
          <p:cNvSpPr txBox="1">
            <a:spLocks noGrp="1"/>
          </p:cNvSpPr>
          <p:nvPr>
            <p:ph type="title"/>
          </p:nvPr>
        </p:nvSpPr>
        <p:spPr>
          <a:xfrm>
            <a:off x="457200" y="614475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Typical </a:t>
            </a:r>
            <a:endParaRPr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HYPO Timeline</a:t>
            </a:r>
            <a:endParaRPr b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30" name="Google Shape;130;p9" descr="FACETS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1725" y="533399"/>
            <a:ext cx="2101594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9"/>
          <p:cNvSpPr txBox="1">
            <a:spLocks noGrp="1"/>
          </p:cNvSpPr>
          <p:nvPr>
            <p:ph type="body" idx="1"/>
          </p:nvPr>
        </p:nvSpPr>
        <p:spPr>
          <a:xfrm>
            <a:off x="4519350" y="1800900"/>
            <a:ext cx="4414200" cy="50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/>
              <a:t>12:00 am</a:t>
            </a:r>
            <a:r>
              <a:rPr lang="en-US" sz="1800"/>
              <a:t> - Evening staff departs site.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/>
              <a:t>12:00 - 6:00 am</a:t>
            </a:r>
            <a:r>
              <a:rPr lang="en-US" sz="1800"/>
              <a:t> - Staff and volunteer conduct “rounds”.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/>
              <a:t>5:30 - 6:00 am</a:t>
            </a:r>
            <a:r>
              <a:rPr lang="en-US" sz="1800"/>
              <a:t> - Lights on, breakfast, and morning clean-up.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/>
              <a:t>6:00 - 7:00 am</a:t>
            </a:r>
            <a:r>
              <a:rPr lang="en-US" sz="1800"/>
              <a:t> - Laundry pickup occurs (if laundry day).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/>
              <a:t>7:00 am </a:t>
            </a:r>
            <a:r>
              <a:rPr lang="en-US" sz="1800"/>
              <a:t>-</a:t>
            </a:r>
            <a:r>
              <a:rPr lang="en-US" sz="1800" b="1"/>
              <a:t> </a:t>
            </a:r>
            <a:r>
              <a:rPr lang="en-US" sz="1800"/>
              <a:t>All guests have left the property; staff makes rounds to ensure it is clean, items are stored correctly, and that all guests have left.</a:t>
            </a:r>
            <a:endParaRPr sz="18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</a:pPr>
            <a:endParaRPr sz="800"/>
          </a:p>
          <a:p>
            <a:pPr marL="4572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/>
              <a:t>7:30 am</a:t>
            </a:r>
            <a:r>
              <a:rPr lang="en-US" sz="1800"/>
              <a:t> - Overnight staff departs site.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rit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1147</Words>
  <Application>Microsoft Office PowerPoint</Application>
  <PresentationFormat>On-screen Show (4:3)</PresentationFormat>
  <Paragraphs>179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Proxima Nova</vt:lpstr>
      <vt:lpstr>Libre Franklin Medium</vt:lpstr>
      <vt:lpstr>Clarity</vt:lpstr>
      <vt:lpstr>PowerPoint Presentation</vt:lpstr>
      <vt:lpstr>Who is FACETS?</vt:lpstr>
      <vt:lpstr>What is HYPO?</vt:lpstr>
      <vt:lpstr>Guest Expectations</vt:lpstr>
      <vt:lpstr>Guest Rules</vt:lpstr>
      <vt:lpstr>Volunteer  Expectations</vt:lpstr>
      <vt:lpstr>FACETS Staff  Expectations</vt:lpstr>
      <vt:lpstr>Health &amp; Safety</vt:lpstr>
      <vt:lpstr>Typical  HYPO Timeline</vt:lpstr>
      <vt:lpstr>Interacting  with Guests</vt:lpstr>
      <vt:lpstr>Sign Up to Serve!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Hinkel</dc:creator>
  <cp:lastModifiedBy>Sarah Cooner</cp:lastModifiedBy>
  <cp:revision>1</cp:revision>
  <dcterms:modified xsi:type="dcterms:W3CDTF">2024-02-10T16:47:02Z</dcterms:modified>
</cp:coreProperties>
</file>